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921" r:id="rId2"/>
  </p:sldMasterIdLst>
  <p:sldIdLst>
    <p:sldId id="256" r:id="rId3"/>
    <p:sldId id="257" r:id="rId4"/>
    <p:sldId id="258" r:id="rId5"/>
    <p:sldId id="265" r:id="rId6"/>
    <p:sldId id="259" r:id="rId7"/>
    <p:sldId id="260" r:id="rId8"/>
    <p:sldId id="284" r:id="rId9"/>
    <p:sldId id="285" r:id="rId10"/>
    <p:sldId id="261" r:id="rId11"/>
    <p:sldId id="262" r:id="rId12"/>
    <p:sldId id="263" r:id="rId13"/>
    <p:sldId id="264" r:id="rId14"/>
    <p:sldId id="266" r:id="rId15"/>
    <p:sldId id="267" r:id="rId16"/>
    <p:sldId id="268" r:id="rId17"/>
    <p:sldId id="269" r:id="rId18"/>
    <p:sldId id="286" r:id="rId19"/>
    <p:sldId id="270" r:id="rId20"/>
    <p:sldId id="271" r:id="rId21"/>
    <p:sldId id="274" r:id="rId22"/>
    <p:sldId id="275" r:id="rId23"/>
    <p:sldId id="276" r:id="rId24"/>
    <p:sldId id="278" r:id="rId25"/>
    <p:sldId id="287" r:id="rId26"/>
    <p:sldId id="279" r:id="rId27"/>
    <p:sldId id="280" r:id="rId28"/>
    <p:sldId id="281" r:id="rId29"/>
    <p:sldId id="282" r:id="rId30"/>
    <p:sldId id="288" r:id="rId31"/>
    <p:sldId id="28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2EDCADB-51DC-467A-BD51-C47412C6A1A5}">
          <p14:sldIdLst>
            <p14:sldId id="256"/>
            <p14:sldId id="257"/>
            <p14:sldId id="258"/>
            <p14:sldId id="265"/>
            <p14:sldId id="259"/>
            <p14:sldId id="260"/>
            <p14:sldId id="284"/>
            <p14:sldId id="285"/>
            <p14:sldId id="261"/>
            <p14:sldId id="262"/>
            <p14:sldId id="263"/>
            <p14:sldId id="264"/>
            <p14:sldId id="266"/>
            <p14:sldId id="267"/>
            <p14:sldId id="268"/>
            <p14:sldId id="269"/>
            <p14:sldId id="286"/>
            <p14:sldId id="270"/>
            <p14:sldId id="271"/>
            <p14:sldId id="274"/>
            <p14:sldId id="275"/>
            <p14:sldId id="276"/>
            <p14:sldId id="278"/>
            <p14:sldId id="287"/>
            <p14:sldId id="279"/>
            <p14:sldId id="280"/>
            <p14:sldId id="281"/>
            <p14:sldId id="282"/>
            <p14:sldId id="288"/>
          </p14:sldIdLst>
        </p14:section>
        <p14:section name="Untitled Section" id="{DE0F2D01-594B-4E18-93DE-9740D8E350CE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85226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475911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053123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196201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872613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280465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930593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03186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1314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03361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52066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89826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9846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38147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194492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332856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37184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987758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802070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425716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80204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52109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279682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011079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071122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863321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90509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17738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872485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18340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932892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48859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64584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908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685B34-DB63-47B5-B062-B0373C74D66C}" type="datetimeFigureOut">
              <a:rPr lang="en-IN" smtClean="0"/>
              <a:t>06-12-2020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2005403-F476-4975-A2AE-0EF06C3F2D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52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</p:sldLayoutIdLst>
  <p:transition spd="slow">
    <p:push dir="u"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statisticshowto.datasciencecentral.com/probability-and-statistics/standard-deviation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29922-C4A6-4F1D-B772-1A2DEC3B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5" y="116632"/>
            <a:ext cx="6244961" cy="2280338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5BA5842F-EACD-4397-B11D-0874F2D1C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30577" y="187959"/>
            <a:ext cx="4756623" cy="22090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28821D-EB54-4FEA-80ED-3191F17A6FE5}"/>
              </a:ext>
            </a:extLst>
          </p:cNvPr>
          <p:cNvSpPr/>
          <p:nvPr/>
        </p:nvSpPr>
        <p:spPr>
          <a:xfrm>
            <a:off x="628091" y="2510799"/>
            <a:ext cx="104031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IDS PROJECT ON </a:t>
            </a:r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LAPTOP DETAILS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1BC88BC-C931-47D3-A5C3-48614B4EE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164136"/>
              </p:ext>
            </p:extLst>
          </p:nvPr>
        </p:nvGraphicFramePr>
        <p:xfrm>
          <a:off x="4082577" y="5236528"/>
          <a:ext cx="304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5093929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681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Saiprakash L Shetty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82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Dhanik</a:t>
                      </a:r>
                      <a:r>
                        <a:rPr lang="en-IN" dirty="0"/>
                        <a:t> Shetty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84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Sumanth Prasad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180442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E8D5853F-3EC1-4516-A0C0-E4A47E8EA8DE}"/>
              </a:ext>
            </a:extLst>
          </p:cNvPr>
          <p:cNvSpPr txBox="1">
            <a:spLocks noChangeArrowheads="1"/>
          </p:cNvSpPr>
          <p:nvPr/>
        </p:nvSpPr>
        <p:spPr>
          <a:xfrm>
            <a:off x="2317073" y="3579109"/>
            <a:ext cx="6400800" cy="995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IN" dirty="0">
                <a:solidFill>
                  <a:srgbClr val="8B8B8B"/>
                </a:solidFill>
              </a:rPr>
              <a:t>     </a:t>
            </a:r>
            <a:r>
              <a:rPr lang="en-IN" sz="4400" b="1" dirty="0">
                <a:solidFill>
                  <a:srgbClr val="8B8B8B"/>
                </a:solidFill>
                <a:latin typeface="Ink Free" panose="03080402000500000000" pitchFamily="66" charset="0"/>
              </a:rPr>
              <a:t>Project team members</a:t>
            </a:r>
            <a:endParaRPr lang="en-IN" dirty="0">
              <a:solidFill>
                <a:srgbClr val="8B8B8B"/>
              </a:solidFill>
            </a:endParaRPr>
          </a:p>
          <a:p>
            <a:pPr algn="ctr">
              <a:lnSpc>
                <a:spcPct val="100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IN" dirty="0">
              <a:solidFill>
                <a:srgbClr val="8B8B8B"/>
              </a:solidFill>
            </a:endParaRPr>
          </a:p>
          <a:p>
            <a:pPr algn="ctr">
              <a:lnSpc>
                <a:spcPct val="100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IN" dirty="0">
              <a:solidFill>
                <a:srgbClr val="8B8B8B"/>
              </a:solidFill>
            </a:endParaRPr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469D75BA-4BD2-41A7-BFB4-2C96067A3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8687" y="6356350"/>
            <a:ext cx="10164932" cy="363538"/>
          </a:xfrm>
        </p:spPr>
        <p:txBody>
          <a:bodyPr/>
          <a:lstStyle/>
          <a:p>
            <a:pPr>
              <a:defRPr/>
            </a:pPr>
            <a:r>
              <a:rPr lang="en-US" b="1" dirty="0"/>
              <a:t>Introduction to Data Science  Section: F</a:t>
            </a:r>
          </a:p>
        </p:txBody>
      </p:sp>
    </p:spTree>
    <p:extLst>
      <p:ext uri="{BB962C8B-B14F-4D97-AF65-F5344CB8AC3E}">
        <p14:creationId xmlns:p14="http://schemas.microsoft.com/office/powerpoint/2010/main" val="311981437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08F5EF-F219-4E9C-9845-77840F288004}"/>
              </a:ext>
            </a:extLst>
          </p:cNvPr>
          <p:cNvSpPr/>
          <p:nvPr/>
        </p:nvSpPr>
        <p:spPr>
          <a:xfrm>
            <a:off x="1399582" y="0"/>
            <a:ext cx="77060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AFTER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18B42-3296-4320-8966-2268FD1C24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9" t="61489" r="55582" b="3817"/>
          <a:stretch/>
        </p:blipFill>
        <p:spPr>
          <a:xfrm>
            <a:off x="79899" y="798989"/>
            <a:ext cx="4492101" cy="4376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9148E4-DDE7-4A71-AA17-33C7D058FDF4}"/>
              </a:ext>
            </a:extLst>
          </p:cNvPr>
          <p:cNvSpPr txBox="1"/>
          <p:nvPr/>
        </p:nvSpPr>
        <p:spPr>
          <a:xfrm>
            <a:off x="1244865" y="5689679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Standardised mean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2FECBF-0632-495E-819F-91E9B8B13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37" t="46540" r="35984" b="9743"/>
          <a:stretch/>
        </p:blipFill>
        <p:spPr>
          <a:xfrm>
            <a:off x="4572001" y="923330"/>
            <a:ext cx="7469216" cy="553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5937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57E6EE3-BCFF-4F06-BCB3-49C915F06715}"/>
              </a:ext>
            </a:extLst>
          </p:cNvPr>
          <p:cNvSpPr txBox="1">
            <a:spLocks/>
          </p:cNvSpPr>
          <p:nvPr/>
        </p:nvSpPr>
        <p:spPr>
          <a:xfrm>
            <a:off x="642205" y="429598"/>
            <a:ext cx="4173439" cy="8973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000" u="sng" dirty="0">
                <a:latin typeface="Arial" panose="020B0604020202020204" pitchFamily="34" charset="0"/>
                <a:cs typeface="Arial" panose="020B0604020202020204" pitchFamily="34" charset="0"/>
              </a:rPr>
              <a:t>Standardization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A56984-072C-457E-A7B7-54C07C835C92}"/>
              </a:ext>
            </a:extLst>
          </p:cNvPr>
          <p:cNvSpPr/>
          <p:nvPr/>
        </p:nvSpPr>
        <p:spPr>
          <a:xfrm>
            <a:off x="512502" y="1023160"/>
            <a:ext cx="8693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itchFamily="16" charset="0"/>
              </a:rPr>
              <a:t>Standardization </a:t>
            </a:r>
            <a:r>
              <a:rPr lang="en-US" dirty="0">
                <a:solidFill>
                  <a:srgbClr val="000000"/>
                </a:solidFill>
                <a:latin typeface="Times New Roman" pitchFamily="16" charset="0"/>
              </a:rPr>
              <a:t>transforms data to have a mean of zero and a standard</a:t>
            </a:r>
            <a:r>
              <a:rPr lang="en-US" dirty="0">
                <a:solidFill>
                  <a:srgbClr val="000000"/>
                </a:solidFill>
                <a:latin typeface="Times New Roman" pitchFamily="16" charset="0"/>
                <a:hlinkClick r:id="rId2"/>
              </a:rPr>
              <a:t> </a:t>
            </a:r>
            <a:r>
              <a:rPr lang="en-US" dirty="0">
                <a:solidFill>
                  <a:srgbClr val="000000"/>
                </a:solidFill>
                <a:latin typeface="Times New Roman" pitchFamily="16" charset="0"/>
              </a:rPr>
              <a:t>deviation of 1. 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E40771-D4F9-4F8E-88BA-73FD291C562D}"/>
              </a:ext>
            </a:extLst>
          </p:cNvPr>
          <p:cNvSpPr/>
          <p:nvPr/>
        </p:nvSpPr>
        <p:spPr>
          <a:xfrm>
            <a:off x="512502" y="2778694"/>
            <a:ext cx="46986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u="sng" dirty="0">
                <a:solidFill>
                  <a:srgbClr val="7030A0"/>
                </a:solidFill>
                <a:latin typeface="Times New Roman" pitchFamily="16" charset="0"/>
              </a:rPr>
              <a:t>Before standardization:</a:t>
            </a:r>
            <a:endParaRPr lang="en-IN" sz="3200" u="sng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B579D-8053-434B-96D1-856BCFC346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6" t="30838" r="6942" b="43172"/>
          <a:stretch/>
        </p:blipFill>
        <p:spPr>
          <a:xfrm>
            <a:off x="512502" y="3429000"/>
            <a:ext cx="11372295" cy="26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8839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7F5E72-09CF-4277-8947-12B8BF7D67BB}"/>
              </a:ext>
            </a:extLst>
          </p:cNvPr>
          <p:cNvSpPr/>
          <p:nvPr/>
        </p:nvSpPr>
        <p:spPr>
          <a:xfrm>
            <a:off x="379337" y="390600"/>
            <a:ext cx="46986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u="sng" dirty="0">
                <a:solidFill>
                  <a:srgbClr val="7030A0"/>
                </a:solidFill>
                <a:latin typeface="Times New Roman" pitchFamily="16" charset="0"/>
              </a:rPr>
              <a:t>After standardization:</a:t>
            </a:r>
            <a:endParaRPr lang="en-IN" sz="3200" u="sng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3BB6F-B0AE-4F99-A9A2-1128F2155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7" t="57346" r="6796"/>
          <a:stretch/>
        </p:blipFill>
        <p:spPr>
          <a:xfrm>
            <a:off x="379337" y="1429303"/>
            <a:ext cx="11392453" cy="479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6232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A4889A-08A5-48E2-8C15-4AE823C51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715" y="-17755"/>
            <a:ext cx="4560163" cy="3040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43CF02-A59D-4D22-A55A-291518B2A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0065"/>
            <a:ext cx="4796902" cy="3197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4E75FF-91C1-468F-8174-B5D1980EA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121" y="3817891"/>
            <a:ext cx="4725879" cy="30401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C312CE-037F-4393-B636-1FF07676827E}"/>
              </a:ext>
            </a:extLst>
          </p:cNvPr>
          <p:cNvSpPr txBox="1"/>
          <p:nvPr/>
        </p:nvSpPr>
        <p:spPr>
          <a:xfrm>
            <a:off x="3941686" y="306891"/>
            <a:ext cx="2762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ym typeface="Wingdings" panose="05000000000000000000" pitchFamily="2" charset="2"/>
              </a:rPr>
              <a:t>QQ plot of </a:t>
            </a:r>
            <a:r>
              <a:rPr lang="en-IN" dirty="0" err="1">
                <a:sym typeface="Wingdings" panose="05000000000000000000" pitchFamily="2" charset="2"/>
              </a:rPr>
              <a:t>Price_euros</a:t>
            </a:r>
            <a:endParaRPr lang="en-IN" dirty="0">
              <a:sym typeface="Wingdings" panose="05000000000000000000" pitchFamily="2" charset="2"/>
            </a:endParaRPr>
          </a:p>
          <a:p>
            <a:r>
              <a:rPr lang="en-IN" dirty="0">
                <a:sym typeface="Wingdings" panose="05000000000000000000" pitchFamily="2" charset="2"/>
              </a:rPr>
              <a:t>After standardization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CE3E63-6AA5-4B39-AFFA-181F346F160E}"/>
              </a:ext>
            </a:extLst>
          </p:cNvPr>
          <p:cNvSpPr txBox="1"/>
          <p:nvPr/>
        </p:nvSpPr>
        <p:spPr>
          <a:xfrm>
            <a:off x="4628692" y="1835212"/>
            <a:ext cx="3472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ym typeface="Wingdings" panose="05000000000000000000" pitchFamily="2" charset="2"/>
              </a:rPr>
              <a:t>Distribution plot of standard</a:t>
            </a:r>
          </a:p>
          <a:p>
            <a:r>
              <a:rPr lang="en-IN" dirty="0">
                <a:sym typeface="Wingdings" panose="05000000000000000000" pitchFamily="2" charset="2"/>
              </a:rPr>
              <a:t>Mean after standardization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ADD2B-D979-4201-BAE1-E70FA17E9661}"/>
              </a:ext>
            </a:extLst>
          </p:cNvPr>
          <p:cNvSpPr txBox="1"/>
          <p:nvPr/>
        </p:nvSpPr>
        <p:spPr>
          <a:xfrm>
            <a:off x="4360784" y="4053290"/>
            <a:ext cx="3358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ym typeface="Wingdings" panose="05000000000000000000" pitchFamily="2" charset="2"/>
              </a:rPr>
              <a:t>Histogram of standard mean</a:t>
            </a:r>
          </a:p>
          <a:p>
            <a:r>
              <a:rPr lang="en-IN" dirty="0">
                <a:sym typeface="Wingdings" panose="05000000000000000000" pitchFamily="2" charset="2"/>
              </a:rPr>
              <a:t>After standardization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F2168-5FFB-47F7-939A-D86F9965B14A}"/>
              </a:ext>
            </a:extLst>
          </p:cNvPr>
          <p:cNvSpPr txBox="1"/>
          <p:nvPr/>
        </p:nvSpPr>
        <p:spPr>
          <a:xfrm>
            <a:off x="4568640" y="6035969"/>
            <a:ext cx="35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ym typeface="Wingdings" panose="05000000000000000000" pitchFamily="2" charset="2"/>
              </a:rPr>
              <a:t>Distribution plot of standard  </a:t>
            </a:r>
          </a:p>
          <a:p>
            <a:r>
              <a:rPr lang="en-IN" dirty="0">
                <a:sym typeface="Wingdings" panose="05000000000000000000" pitchFamily="2" charset="2"/>
              </a:rPr>
              <a:t>Mean after standardization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4DA1B-EBB1-41F4-90CC-1FB7CC2F47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" y="130768"/>
            <a:ext cx="4026180" cy="26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0710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97AB246-D8F7-442F-B7A3-9CB74BBC260E}"/>
              </a:ext>
            </a:extLst>
          </p:cNvPr>
          <p:cNvSpPr/>
          <p:nvPr/>
        </p:nvSpPr>
        <p:spPr>
          <a:xfrm>
            <a:off x="644722" y="1358998"/>
            <a:ext cx="19832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Histogram Plots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411A0-A2D6-4F34-9BCB-B0B63758A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3" y="2004627"/>
            <a:ext cx="5332190" cy="3554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6A1462-C1A0-4EB6-ABA3-88A07AC82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364" y="2149394"/>
            <a:ext cx="4897886" cy="3265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BF6746-5EE5-45DF-94EE-B6B5FAB513EE}"/>
              </a:ext>
            </a:extLst>
          </p:cNvPr>
          <p:cNvSpPr txBox="1"/>
          <p:nvPr/>
        </p:nvSpPr>
        <p:spPr>
          <a:xfrm>
            <a:off x="719091" y="2004627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1.Ram of the laptops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EEAB0-E73F-4ED5-8DBC-0B5755CE81A6}"/>
              </a:ext>
            </a:extLst>
          </p:cNvPr>
          <p:cNvSpPr txBox="1"/>
          <p:nvPr/>
        </p:nvSpPr>
        <p:spPr>
          <a:xfrm>
            <a:off x="6614760" y="2149394"/>
            <a:ext cx="404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2.Screen size in Inches of the laptops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2D28E-38A4-4882-A448-79EAF1D045F9}"/>
              </a:ext>
            </a:extLst>
          </p:cNvPr>
          <p:cNvSpPr txBox="1"/>
          <p:nvPr/>
        </p:nvSpPr>
        <p:spPr>
          <a:xfrm>
            <a:off x="719091" y="390617"/>
            <a:ext cx="354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4. Graph visualization: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60899C-0C21-455A-A7EB-AB66BE282F39}"/>
              </a:ext>
            </a:extLst>
          </p:cNvPr>
          <p:cNvSpPr/>
          <p:nvPr/>
        </p:nvSpPr>
        <p:spPr>
          <a:xfrm>
            <a:off x="1188300" y="5559420"/>
            <a:ext cx="2879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Right skewed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 &lt; median &lt;mean.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7D2EC3-776C-42F1-B229-C0FFFDB5B0EA}"/>
              </a:ext>
            </a:extLst>
          </p:cNvPr>
          <p:cNvSpPr/>
          <p:nvPr/>
        </p:nvSpPr>
        <p:spPr>
          <a:xfrm>
            <a:off x="7196650" y="5559419"/>
            <a:ext cx="2879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Left skewed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 &gt; median &gt;mean.</a:t>
            </a:r>
          </a:p>
        </p:txBody>
      </p:sp>
    </p:spTree>
    <p:extLst>
      <p:ext uri="{BB962C8B-B14F-4D97-AF65-F5344CB8AC3E}">
        <p14:creationId xmlns:p14="http://schemas.microsoft.com/office/powerpoint/2010/main" val="95666952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175DB4-77B2-4A62-936F-24EBC9CD8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94" y="1866530"/>
            <a:ext cx="54864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A4A7E6-3D2B-4765-8F13-AF23A496B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19" y="1907588"/>
            <a:ext cx="5656187" cy="35754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1EBBC0-F48A-43ED-A8E4-096ACBBD93FC}"/>
              </a:ext>
            </a:extLst>
          </p:cNvPr>
          <p:cNvSpPr/>
          <p:nvPr/>
        </p:nvSpPr>
        <p:spPr>
          <a:xfrm>
            <a:off x="600334" y="533375"/>
            <a:ext cx="2260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/>
              <a:t>Distribution Plots</a:t>
            </a:r>
            <a:endParaRPr lang="en-IN" sz="20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10F2A-9087-4569-BDC5-FAC8A2F94B85}"/>
              </a:ext>
            </a:extLst>
          </p:cNvPr>
          <p:cNvSpPr txBox="1"/>
          <p:nvPr/>
        </p:nvSpPr>
        <p:spPr>
          <a:xfrm>
            <a:off x="598840" y="1389683"/>
            <a:ext cx="452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It tells us how normalised the graph is.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D9AD1-9DF0-4DC2-92AD-C21D1E1338EC}"/>
              </a:ext>
            </a:extLst>
          </p:cNvPr>
          <p:cNvSpPr txBox="1"/>
          <p:nvPr/>
        </p:nvSpPr>
        <p:spPr>
          <a:xfrm>
            <a:off x="1108507" y="5698101"/>
            <a:ext cx="1012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</a:t>
            </a:r>
            <a:r>
              <a:rPr lang="en-IN" dirty="0" err="1"/>
              <a:t>Price_euros</a:t>
            </a:r>
            <a:r>
              <a:rPr lang="en-IN" dirty="0"/>
              <a:t> distribution is much more normalised than that of Weight distribution plot.</a:t>
            </a:r>
          </a:p>
        </p:txBody>
      </p:sp>
    </p:spTree>
    <p:extLst>
      <p:ext uri="{BB962C8B-B14F-4D97-AF65-F5344CB8AC3E}">
        <p14:creationId xmlns:p14="http://schemas.microsoft.com/office/powerpoint/2010/main" val="418553496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B4678E-BEB1-42A6-A95B-A748256ABF65}"/>
              </a:ext>
            </a:extLst>
          </p:cNvPr>
          <p:cNvSpPr/>
          <p:nvPr/>
        </p:nvSpPr>
        <p:spPr>
          <a:xfrm>
            <a:off x="600334" y="533375"/>
            <a:ext cx="12843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/>
              <a:t>Box Plots</a:t>
            </a:r>
            <a:endParaRPr lang="en-IN" sz="2000" b="1" u="sn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BDC9C3-053E-4D41-B4F5-E4C05F90E06A}"/>
              </a:ext>
            </a:extLst>
          </p:cNvPr>
          <p:cNvSpPr/>
          <p:nvPr/>
        </p:nvSpPr>
        <p:spPr>
          <a:xfrm>
            <a:off x="600334" y="1409485"/>
            <a:ext cx="84371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Box plot tells about the outliers present in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Weight column (in our data) contains a few number number of outliers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559F73-A593-48AC-8579-2ABD2CA52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518" y="2055815"/>
            <a:ext cx="3873623" cy="2582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A0CCA0-6271-4F29-B0E8-BF67E7D1E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380" y="3449816"/>
            <a:ext cx="4119239" cy="2746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359057-31CF-4EFE-99A5-DCD9772F10EF}"/>
              </a:ext>
            </a:extLst>
          </p:cNvPr>
          <p:cNvSpPr txBox="1"/>
          <p:nvPr/>
        </p:nvSpPr>
        <p:spPr>
          <a:xfrm>
            <a:off x="1009260" y="4605068"/>
            <a:ext cx="229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Price_euros</a:t>
            </a:r>
            <a:r>
              <a:rPr lang="en-IN" dirty="0"/>
              <a:t> box plot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E1395-4D6D-4D94-9AF6-389416D87BC9}"/>
              </a:ext>
            </a:extLst>
          </p:cNvPr>
          <p:cNvSpPr txBox="1"/>
          <p:nvPr/>
        </p:nvSpPr>
        <p:spPr>
          <a:xfrm>
            <a:off x="4247255" y="6195975"/>
            <a:ext cx="1812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Weight box plot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A3914-1569-4E67-98B8-D8E96B9F797D}"/>
              </a:ext>
            </a:extLst>
          </p:cNvPr>
          <p:cNvSpPr txBox="1"/>
          <p:nvPr/>
        </p:nvSpPr>
        <p:spPr>
          <a:xfrm>
            <a:off x="9431940" y="4638230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Ram box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EE2BE0-CF83-494A-8654-50760371B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77" y="2055756"/>
            <a:ext cx="3873803" cy="25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1986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C67095-6D85-4170-A9DE-6859A352DD4D}"/>
              </a:ext>
            </a:extLst>
          </p:cNvPr>
          <p:cNvSpPr txBox="1"/>
          <p:nvPr/>
        </p:nvSpPr>
        <p:spPr>
          <a:xfrm>
            <a:off x="681567" y="495300"/>
            <a:ext cx="396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Box Plots After Removing 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6309B-F0DE-4F52-A61B-CEAB89D9C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270988"/>
            <a:ext cx="4390253" cy="2926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EA2C72-7F84-469E-AFAA-953924A7D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1306498"/>
            <a:ext cx="4673600" cy="29268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40F622-D725-47E0-A7DB-43DB9E5AA88F}"/>
              </a:ext>
            </a:extLst>
          </p:cNvPr>
          <p:cNvSpPr txBox="1"/>
          <p:nvPr/>
        </p:nvSpPr>
        <p:spPr>
          <a:xfrm>
            <a:off x="1301824" y="4229333"/>
            <a:ext cx="229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Price_euros</a:t>
            </a:r>
            <a:r>
              <a:rPr lang="en-IN" dirty="0"/>
              <a:t> box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3919E-426A-4100-B0DA-B95457E97799}"/>
              </a:ext>
            </a:extLst>
          </p:cNvPr>
          <p:cNvSpPr txBox="1"/>
          <p:nvPr/>
        </p:nvSpPr>
        <p:spPr>
          <a:xfrm>
            <a:off x="6998922" y="4229333"/>
            <a:ext cx="1812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Weight box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A98DD-FE57-4437-80A5-EE89375D39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2" t="50000" r="38093" b="34369"/>
          <a:stretch/>
        </p:blipFill>
        <p:spPr>
          <a:xfrm>
            <a:off x="4065973" y="4598665"/>
            <a:ext cx="7910004" cy="218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1992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C59862-6283-45F9-9097-D7D0E59AACB2}"/>
              </a:ext>
            </a:extLst>
          </p:cNvPr>
          <p:cNvSpPr/>
          <p:nvPr/>
        </p:nvSpPr>
        <p:spPr>
          <a:xfrm>
            <a:off x="542519" y="286169"/>
            <a:ext cx="3930488" cy="55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Algerian" panose="04020705040A02060702" pitchFamily="82" charset="0"/>
              </a:rPr>
              <a:t>Counter Plot</a:t>
            </a:r>
            <a:endParaRPr lang="en-IN" sz="3200" dirty="0">
              <a:solidFill>
                <a:schemeClr val="accent2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60174-95C1-49CC-846C-E5EE2400A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70" y="836448"/>
            <a:ext cx="6190695" cy="4161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54264-EB16-4297-ACE9-7D227EEC1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4" t="50000" r="47791" b="12100"/>
          <a:stretch/>
        </p:blipFill>
        <p:spPr>
          <a:xfrm>
            <a:off x="6096000" y="1180729"/>
            <a:ext cx="5686006" cy="3717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86E22B-9C65-4A2D-AB20-D69B0FA80335}"/>
              </a:ext>
            </a:extLst>
          </p:cNvPr>
          <p:cNvSpPr txBox="1"/>
          <p:nvPr/>
        </p:nvSpPr>
        <p:spPr>
          <a:xfrm>
            <a:off x="358772" y="4997856"/>
            <a:ext cx="5555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 err="1"/>
              <a:t>Lenevo,Dell,HP</a:t>
            </a:r>
            <a:r>
              <a:rPr lang="en-IN" dirty="0"/>
              <a:t> are the most widely used laptops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6532D7-FCA3-466A-8ED4-4FCE1117A165}"/>
              </a:ext>
            </a:extLst>
          </p:cNvPr>
          <p:cNvSpPr txBox="1"/>
          <p:nvPr/>
        </p:nvSpPr>
        <p:spPr>
          <a:xfrm>
            <a:off x="6009541" y="4997856"/>
            <a:ext cx="6407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Laptops with 8 GB RAM are most actively used in laptops </a:t>
            </a:r>
          </a:p>
        </p:txBody>
      </p:sp>
    </p:spTree>
    <p:extLst>
      <p:ext uri="{BB962C8B-B14F-4D97-AF65-F5344CB8AC3E}">
        <p14:creationId xmlns:p14="http://schemas.microsoft.com/office/powerpoint/2010/main" val="100964476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A4C775-F1E8-47C0-B3C6-D0666D5C9545}"/>
              </a:ext>
            </a:extLst>
          </p:cNvPr>
          <p:cNvSpPr/>
          <p:nvPr/>
        </p:nvSpPr>
        <p:spPr>
          <a:xfrm>
            <a:off x="600334" y="533375"/>
            <a:ext cx="17027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/>
              <a:t>Scatter Plots</a:t>
            </a:r>
            <a:endParaRPr lang="en-IN" sz="2000" b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DBC9C-0C83-49AB-ADF1-DF566132F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9" y="1094173"/>
            <a:ext cx="5483441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5CD24-DBCE-4783-B221-981229BCB3B4}"/>
              </a:ext>
            </a:extLst>
          </p:cNvPr>
          <p:cNvSpPr txBox="1"/>
          <p:nvPr/>
        </p:nvSpPr>
        <p:spPr>
          <a:xfrm>
            <a:off x="5831475" y="2828835"/>
            <a:ext cx="4621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Like distribution plots they also tell how</a:t>
            </a:r>
          </a:p>
          <a:p>
            <a:r>
              <a:rPr lang="en-IN" dirty="0"/>
              <a:t>normalized our data is ,unlike distribution</a:t>
            </a:r>
          </a:p>
          <a:p>
            <a:r>
              <a:rPr lang="en-IN" dirty="0"/>
              <a:t>scatter plots is for plot between two </a:t>
            </a:r>
          </a:p>
          <a:p>
            <a:r>
              <a:rPr lang="en-IN" dirty="0"/>
              <a:t>parameters(here Weight and </a:t>
            </a:r>
            <a:r>
              <a:rPr lang="en-IN" dirty="0" err="1"/>
              <a:t>Price_euros</a:t>
            </a:r>
            <a:r>
              <a:rPr lang="en-IN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39300013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210B45-AD05-4FE6-A4E3-C91B82871453}"/>
              </a:ext>
            </a:extLst>
          </p:cNvPr>
          <p:cNvSpPr txBox="1"/>
          <p:nvPr/>
        </p:nvSpPr>
        <p:spPr>
          <a:xfrm>
            <a:off x="2663301" y="346229"/>
            <a:ext cx="40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u="sng" dirty="0">
                <a:latin typeface="Bahnschrift SemiLight" panose="020B0502040204020203" pitchFamily="34" charset="0"/>
              </a:rPr>
              <a:t>DETAILS OF THE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F146B-EA3A-48B1-BC92-AD60A4DDC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038" y="2480907"/>
            <a:ext cx="5744377" cy="4115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C7E939-28E0-49E2-A7A7-A8EE4C1ED71E}"/>
              </a:ext>
            </a:extLst>
          </p:cNvPr>
          <p:cNvSpPr txBox="1"/>
          <p:nvPr/>
        </p:nvSpPr>
        <p:spPr>
          <a:xfrm>
            <a:off x="630314" y="941033"/>
            <a:ext cx="49616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IN" b="1" dirty="0">
                <a:solidFill>
                  <a:srgbClr val="000000"/>
                </a:solidFill>
              </a:rPr>
              <a:t>Total number of columns:12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IN" b="1" dirty="0">
                <a:solidFill>
                  <a:srgbClr val="000000"/>
                </a:solidFill>
              </a:rPr>
              <a:t>Total number of rows:1304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IN" b="1" dirty="0">
                <a:solidFill>
                  <a:srgbClr val="000000"/>
                </a:solidFill>
              </a:rPr>
              <a:t>Categorical column:8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IN" b="1" dirty="0">
                <a:solidFill>
                  <a:srgbClr val="000000"/>
                </a:solidFill>
              </a:rPr>
              <a:t>Numerical column:4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IN" b="1" dirty="0">
                <a:solidFill>
                  <a:srgbClr val="000000"/>
                </a:solidFill>
              </a:rPr>
              <a:t>Data as missing values and </a:t>
            </a:r>
            <a:r>
              <a:rPr lang="en-IN" b="1" dirty="0" err="1">
                <a:solidFill>
                  <a:srgbClr val="000000"/>
                </a:solidFill>
              </a:rPr>
              <a:t>NaN</a:t>
            </a:r>
            <a:r>
              <a:rPr lang="en-IN" b="1" dirty="0">
                <a:solidFill>
                  <a:srgbClr val="000000"/>
                </a:solidFill>
              </a:rPr>
              <a:t>: 3.69% (578)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137613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36B2F2-C3A0-4FCA-97D2-288FB52ADD1F}"/>
              </a:ext>
            </a:extLst>
          </p:cNvPr>
          <p:cNvSpPr txBox="1"/>
          <p:nvPr/>
        </p:nvSpPr>
        <p:spPr>
          <a:xfrm>
            <a:off x="263578" y="454981"/>
            <a:ext cx="960711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 Black" panose="020B0A04020102020204" pitchFamily="34" charset="0"/>
              </a:rPr>
              <a:t>5. Hypothesis Testing:</a:t>
            </a:r>
          </a:p>
          <a:p>
            <a:endParaRPr lang="en-US" u="sng" dirty="0">
              <a:latin typeface="Arial Black" panose="020B0A04020102020204" pitchFamily="34" charset="0"/>
            </a:endParaRPr>
          </a:p>
          <a:p>
            <a:r>
              <a:rPr lang="en-US" dirty="0"/>
              <a:t>Hypothesis testing is a statistical procedure that uses sample data to determine, </a:t>
            </a:r>
          </a:p>
          <a:p>
            <a:r>
              <a:rPr lang="en-US" dirty="0"/>
              <a:t>whether a statement about the value of a population parameter should rejected or not.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Hypothesis testing is done for Ram column.</a:t>
            </a:r>
          </a:p>
          <a:p>
            <a:r>
              <a:rPr lang="en-US" dirty="0"/>
              <a:t> population mean is 8.345 so we assume that the sample mean is same as population mean</a:t>
            </a:r>
          </a:p>
          <a:p>
            <a:endParaRPr lang="en-US" dirty="0"/>
          </a:p>
          <a:p>
            <a:r>
              <a:rPr lang="en-US" dirty="0"/>
              <a:t>Null hypothesis =Ho: µ=8.345</a:t>
            </a:r>
          </a:p>
          <a:p>
            <a:r>
              <a:rPr lang="en-US" dirty="0"/>
              <a:t>Alternate hypothesis=Ha: µ!=8.345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169304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4FE24-E615-4B74-8ECC-909239CBD8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29515" r="7815" b="4207"/>
          <a:stretch/>
        </p:blipFill>
        <p:spPr>
          <a:xfrm>
            <a:off x="168675" y="1091953"/>
            <a:ext cx="11744537" cy="5646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89BDAE-6986-4E39-8016-0DE98761DD8C}"/>
              </a:ext>
            </a:extLst>
          </p:cNvPr>
          <p:cNvSpPr txBox="1"/>
          <p:nvPr/>
        </p:nvSpPr>
        <p:spPr>
          <a:xfrm>
            <a:off x="168675" y="630314"/>
            <a:ext cx="405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Two sided hypothesis testing on Ram:</a:t>
            </a:r>
          </a:p>
        </p:txBody>
      </p:sp>
    </p:spTree>
    <p:extLst>
      <p:ext uri="{BB962C8B-B14F-4D97-AF65-F5344CB8AC3E}">
        <p14:creationId xmlns:p14="http://schemas.microsoft.com/office/powerpoint/2010/main" val="63684315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D1A59D-1AF4-4037-BA16-FDA378269D09}"/>
              </a:ext>
            </a:extLst>
          </p:cNvPr>
          <p:cNvSpPr/>
          <p:nvPr/>
        </p:nvSpPr>
        <p:spPr>
          <a:xfrm>
            <a:off x="-737845" y="174322"/>
            <a:ext cx="69847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/>
              <a:t>Here hypothesis testing is done for ‘Weight’ column.</a:t>
            </a:r>
          </a:p>
          <a:p>
            <a:pPr algn="ctr"/>
            <a:r>
              <a:rPr lang="en-US" dirty="0"/>
              <a:t>Null hypothesis =Ho: µ &lt;=2.049</a:t>
            </a:r>
          </a:p>
          <a:p>
            <a:pPr algn="ctr"/>
            <a:r>
              <a:rPr lang="en-US" dirty="0"/>
              <a:t>Alternate hypothesis=Ha: µ &gt;2.049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E2164-D303-47A9-B42C-2314DDEF4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9" t="32880" r="7597" b="1"/>
          <a:stretch/>
        </p:blipFill>
        <p:spPr>
          <a:xfrm>
            <a:off x="115411" y="1136342"/>
            <a:ext cx="11887200" cy="554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770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7157438-8D98-4735-BFF1-10E901722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827" y="572610"/>
            <a:ext cx="7696200" cy="630796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>
            <a:spAutoFit/>
          </a:bodyPr>
          <a:lstStyle/>
          <a:p>
            <a:r>
              <a:rPr lang="en-US" sz="2000" u="sng" dirty="0">
                <a:latin typeface="Arial Black" panose="020B0A04020102020204" pitchFamily="34" charset="0"/>
              </a:rPr>
              <a:t>6. Correlation</a:t>
            </a:r>
            <a:r>
              <a:rPr lang="en-US" sz="2000" u="sng" dirty="0"/>
              <a:t>:</a:t>
            </a:r>
          </a:p>
          <a:p>
            <a:endParaRPr lang="en-US" sz="2000" u="sng" dirty="0"/>
          </a:p>
          <a:p>
            <a:r>
              <a:rPr lang="en-US" sz="2400" b="1" dirty="0">
                <a:solidFill>
                  <a:srgbClr val="000000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It measures the strength and direction of a linear relationship between two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r value always lies b/w -1 to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 correlation of: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1 indicates a perfect positive correlation.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-1 indicates a perfect negative correlation.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0 indicates there is no relationship between the different variables.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Values between -1 and 1 denote the strength of the correlation.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u="sng" dirty="0"/>
              <a:t> 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3194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309C45-CC7C-4141-86F6-A3D2F4F8A6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7" t="31729" r="35278" b="49595"/>
          <a:stretch/>
        </p:blipFill>
        <p:spPr>
          <a:xfrm>
            <a:off x="431799" y="381000"/>
            <a:ext cx="10905068" cy="600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848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BC3FA8-9916-4B8E-8328-5514BBAFA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6" t="30810" r="55946" b="15081"/>
          <a:stretch/>
        </p:blipFill>
        <p:spPr>
          <a:xfrm>
            <a:off x="204186" y="221942"/>
            <a:ext cx="6356412" cy="6464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D32DC4-9582-49E0-B199-5A64A18022A5}"/>
              </a:ext>
            </a:extLst>
          </p:cNvPr>
          <p:cNvSpPr txBox="1"/>
          <p:nvPr/>
        </p:nvSpPr>
        <p:spPr>
          <a:xfrm>
            <a:off x="6622742" y="3105834"/>
            <a:ext cx="334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Correlation between Ram and </a:t>
            </a:r>
          </a:p>
          <a:p>
            <a:r>
              <a:rPr lang="en-IN" dirty="0" err="1"/>
              <a:t>Price_euros</a:t>
            </a:r>
            <a:r>
              <a:rPr lang="en-IN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57014143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A2C080-CFF5-40B9-B7F0-03E6345DEE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4" t="43365" r="54927" b="11068"/>
          <a:stretch/>
        </p:blipFill>
        <p:spPr>
          <a:xfrm>
            <a:off x="295185" y="550416"/>
            <a:ext cx="7512725" cy="6010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C0CBFB-481B-4521-92F2-75A7C0724B3C}"/>
              </a:ext>
            </a:extLst>
          </p:cNvPr>
          <p:cNvSpPr txBox="1"/>
          <p:nvPr/>
        </p:nvSpPr>
        <p:spPr>
          <a:xfrm>
            <a:off x="4132554" y="1074198"/>
            <a:ext cx="5668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conclude by the plot that as Ram </a:t>
            </a:r>
            <a:r>
              <a:rPr lang="en-IN" dirty="0" err="1"/>
              <a:t>increase,the</a:t>
            </a:r>
            <a:r>
              <a:rPr lang="en-IN" dirty="0"/>
              <a:t> price of the laptop also increases</a:t>
            </a:r>
          </a:p>
        </p:txBody>
      </p:sp>
    </p:spTree>
    <p:extLst>
      <p:ext uri="{BB962C8B-B14F-4D97-AF65-F5344CB8AC3E}">
        <p14:creationId xmlns:p14="http://schemas.microsoft.com/office/powerpoint/2010/main" val="353703007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CD4CB0-4666-460D-9F6C-9540D1B400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5" t="35727" r="55437" b="10940"/>
          <a:stretch/>
        </p:blipFill>
        <p:spPr>
          <a:xfrm>
            <a:off x="200261" y="142042"/>
            <a:ext cx="6510006" cy="6462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8C7ADA-ACBF-48EC-A309-FE81F5915278}"/>
              </a:ext>
            </a:extLst>
          </p:cNvPr>
          <p:cNvSpPr txBox="1"/>
          <p:nvPr/>
        </p:nvSpPr>
        <p:spPr>
          <a:xfrm>
            <a:off x="6710267" y="2620651"/>
            <a:ext cx="3729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Correlation between Inches</a:t>
            </a:r>
          </a:p>
          <a:p>
            <a:r>
              <a:rPr lang="en-IN" dirty="0"/>
              <a:t>(Screen size)Weight of the laptop.</a:t>
            </a:r>
          </a:p>
        </p:txBody>
      </p:sp>
    </p:spTree>
    <p:extLst>
      <p:ext uri="{BB962C8B-B14F-4D97-AF65-F5344CB8AC3E}">
        <p14:creationId xmlns:p14="http://schemas.microsoft.com/office/powerpoint/2010/main" val="214452386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8CC64-E45B-48AC-A0D9-73EFB5D78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4" t="31667" r="54583" b="22407"/>
          <a:stretch/>
        </p:blipFill>
        <p:spPr>
          <a:xfrm>
            <a:off x="419099" y="207433"/>
            <a:ext cx="7639307" cy="6252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ED4A8-A442-4162-BEB8-B21AAB229E2B}"/>
              </a:ext>
            </a:extLst>
          </p:cNvPr>
          <p:cNvSpPr txBox="1"/>
          <p:nvPr/>
        </p:nvSpPr>
        <p:spPr>
          <a:xfrm>
            <a:off x="3539067" y="668867"/>
            <a:ext cx="6968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We can say the number of laptops with screensize-Inches</a:t>
            </a:r>
          </a:p>
          <a:p>
            <a:r>
              <a:rPr lang="en-IN"/>
              <a:t>Within 15-16 and weight 1 -2.5 kg are the ones which are</a:t>
            </a:r>
          </a:p>
          <a:p>
            <a:r>
              <a:rPr lang="en-IN"/>
              <a:t>heavily used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446008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980910-7A1C-48BF-A9EE-53F7D3BD85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1" t="70810" r="26311" b="10161"/>
          <a:stretch/>
        </p:blipFill>
        <p:spPr>
          <a:xfrm>
            <a:off x="301841" y="363983"/>
            <a:ext cx="8389398" cy="2290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0C7FF1-3703-42CD-938F-AB98DE3F119F}"/>
              </a:ext>
            </a:extLst>
          </p:cNvPr>
          <p:cNvSpPr txBox="1"/>
          <p:nvPr/>
        </p:nvSpPr>
        <p:spPr>
          <a:xfrm>
            <a:off x="301841" y="3059668"/>
            <a:ext cx="615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Line Equation for dependency of Weight (x) and Inches(y)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2CF5B-0792-4CBB-8CEE-54BF4DC4C0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5" t="72881" r="46335" b="21734"/>
          <a:stretch/>
        </p:blipFill>
        <p:spPr>
          <a:xfrm>
            <a:off x="1393794" y="3778358"/>
            <a:ext cx="1314930" cy="701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95087E-70DE-4FF0-9CD1-01ED3D109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7" t="82977" r="41165" b="10421"/>
          <a:stretch/>
        </p:blipFill>
        <p:spPr>
          <a:xfrm>
            <a:off x="1393794" y="4829051"/>
            <a:ext cx="1255519" cy="790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DFFDF9-A24B-43B4-A701-512FB91582CA}"/>
              </a:ext>
            </a:extLst>
          </p:cNvPr>
          <p:cNvSpPr txBox="1"/>
          <p:nvPr/>
        </p:nvSpPr>
        <p:spPr>
          <a:xfrm>
            <a:off x="3089428" y="3973665"/>
            <a:ext cx="1740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3.3094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28B1DB-AC70-449C-98CE-2787FB0CBB74}"/>
              </a:ext>
            </a:extLst>
          </p:cNvPr>
          <p:cNvSpPr txBox="1"/>
          <p:nvPr/>
        </p:nvSpPr>
        <p:spPr>
          <a:xfrm flipH="1">
            <a:off x="3089428" y="4829051"/>
            <a:ext cx="321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8.9354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7ECFEC-1EAF-4222-898F-822BC05FD593}"/>
              </a:ext>
            </a:extLst>
          </p:cNvPr>
          <p:cNvSpPr txBox="1"/>
          <p:nvPr/>
        </p:nvSpPr>
        <p:spPr>
          <a:xfrm>
            <a:off x="1845742" y="5737702"/>
            <a:ext cx="5433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y =        x  +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E10395-403C-48C8-A099-D01B5824F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5" t="72881" r="48110" b="21734"/>
          <a:stretch/>
        </p:blipFill>
        <p:spPr>
          <a:xfrm>
            <a:off x="2473911" y="5618255"/>
            <a:ext cx="904043" cy="7013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578326-E262-4F3A-BFE0-B0CF1A1B4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06" t="82977" r="43023" b="10421"/>
          <a:stretch/>
        </p:blipFill>
        <p:spPr>
          <a:xfrm>
            <a:off x="4141805" y="5684437"/>
            <a:ext cx="632532" cy="7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8248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E1AC37-D8D6-4749-9367-93CF1D79A009}"/>
              </a:ext>
            </a:extLst>
          </p:cNvPr>
          <p:cNvSpPr txBox="1"/>
          <p:nvPr/>
        </p:nvSpPr>
        <p:spPr>
          <a:xfrm>
            <a:off x="550415" y="2885242"/>
            <a:ext cx="618310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#data cleaning for numerical column</a:t>
            </a:r>
          </a:p>
          <a:p>
            <a:r>
              <a:rPr lang="en-US" dirty="0"/>
              <a:t>sample['Ram']=sample['Ram'].</a:t>
            </a:r>
            <a:r>
              <a:rPr lang="en-US" dirty="0" err="1"/>
              <a:t>fillna</a:t>
            </a:r>
            <a:r>
              <a:rPr lang="en-US" dirty="0"/>
              <a:t>(sample['Ram'].mean())</a:t>
            </a:r>
          </a:p>
          <a:p>
            <a:r>
              <a:rPr lang="en-US" dirty="0"/>
              <a:t>sample['Ram']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770F29-DBE3-4EB2-A5A0-18B087C7E749}"/>
              </a:ext>
            </a:extLst>
          </p:cNvPr>
          <p:cNvSpPr txBox="1"/>
          <p:nvPr/>
        </p:nvSpPr>
        <p:spPr>
          <a:xfrm>
            <a:off x="3488924" y="4563174"/>
            <a:ext cx="628409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categoirical</a:t>
            </a:r>
            <a:r>
              <a:rPr lang="en-US" dirty="0"/>
              <a:t> cleaning</a:t>
            </a:r>
          </a:p>
          <a:p>
            <a:r>
              <a:rPr lang="en-US" dirty="0"/>
              <a:t>sample['Company']=sample['Company'].</a:t>
            </a:r>
            <a:r>
              <a:rPr lang="en-US" dirty="0" err="1"/>
              <a:t>fillna</a:t>
            </a:r>
            <a:r>
              <a:rPr lang="en-US" dirty="0"/>
              <a:t>(method='</a:t>
            </a:r>
            <a:r>
              <a:rPr lang="en-US" dirty="0" err="1"/>
              <a:t>ffill</a:t>
            </a:r>
            <a:r>
              <a:rPr lang="en-US" dirty="0"/>
              <a:t>')</a:t>
            </a:r>
          </a:p>
          <a:p>
            <a:r>
              <a:rPr lang="en-US" dirty="0"/>
              <a:t>sample['Company']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904B9-E690-4B1D-9AAB-C64CEF6B939E}"/>
              </a:ext>
            </a:extLst>
          </p:cNvPr>
          <p:cNvSpPr txBox="1"/>
          <p:nvPr/>
        </p:nvSpPr>
        <p:spPr>
          <a:xfrm>
            <a:off x="97654" y="663610"/>
            <a:ext cx="1002710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2. Data Cleaning</a:t>
            </a:r>
          </a:p>
          <a:p>
            <a:endParaRPr lang="en-US" sz="20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</a:t>
            </a:r>
            <a:r>
              <a:rPr lang="en-US" sz="2000" u="sng" dirty="0"/>
              <a:t>categorical columns</a:t>
            </a:r>
            <a:r>
              <a:rPr lang="en-US" sz="2000" dirty="0"/>
              <a:t>, all the </a:t>
            </a:r>
            <a:r>
              <a:rPr lang="en-US" sz="2000" dirty="0" err="1"/>
              <a:t>NaN</a:t>
            </a:r>
            <a:r>
              <a:rPr lang="en-US" sz="2000" dirty="0"/>
              <a:t> values are replaced by previous row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</a:t>
            </a:r>
            <a:r>
              <a:rPr lang="en-US" sz="2000" u="sng" dirty="0"/>
              <a:t>numerical columns</a:t>
            </a:r>
            <a:r>
              <a:rPr lang="en-US" sz="2000" dirty="0"/>
              <a:t>, all the </a:t>
            </a:r>
            <a:r>
              <a:rPr lang="en-US" sz="2000" dirty="0" err="1"/>
              <a:t>NaN</a:t>
            </a:r>
            <a:r>
              <a:rPr lang="en-US" sz="2000" dirty="0"/>
              <a:t> values are replaced by the mean of that column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9241974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81F55B-2A5B-4475-BD63-BFC9BFF02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0" y="719092"/>
            <a:ext cx="10546672" cy="535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1290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7415387-3775-489F-9B1A-C28784D45A6E}"/>
              </a:ext>
            </a:extLst>
          </p:cNvPr>
          <p:cNvSpPr/>
          <p:nvPr/>
        </p:nvSpPr>
        <p:spPr>
          <a:xfrm>
            <a:off x="168676" y="64337"/>
            <a:ext cx="66255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Before data cleaning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CD53F-D744-469C-96A3-38DCFF44A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6" y="987667"/>
            <a:ext cx="11854648" cy="5526554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4C10424F-28BE-4A29-A3D1-9696D3F71CF6}"/>
              </a:ext>
            </a:extLst>
          </p:cNvPr>
          <p:cNvSpPr/>
          <p:nvPr/>
        </p:nvSpPr>
        <p:spPr>
          <a:xfrm>
            <a:off x="1429305" y="2263806"/>
            <a:ext cx="452761" cy="177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E9DC4B9F-FFBC-42FB-A544-2B03342D7C48}"/>
              </a:ext>
            </a:extLst>
          </p:cNvPr>
          <p:cNvSpPr/>
          <p:nvPr/>
        </p:nvSpPr>
        <p:spPr>
          <a:xfrm>
            <a:off x="1284303" y="6047174"/>
            <a:ext cx="452761" cy="177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6DB07894-C67E-487D-A0BE-CF978B3E6A40}"/>
              </a:ext>
            </a:extLst>
          </p:cNvPr>
          <p:cNvSpPr/>
          <p:nvPr/>
        </p:nvSpPr>
        <p:spPr>
          <a:xfrm>
            <a:off x="10978718" y="1617216"/>
            <a:ext cx="452761" cy="177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65171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5550CC-7475-441E-91D9-A9342AE62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7"/>
          <a:stretch/>
        </p:blipFill>
        <p:spPr>
          <a:xfrm>
            <a:off x="168676" y="1159961"/>
            <a:ext cx="11452194" cy="52941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EC26E0-87AE-48CF-94DA-A51832403EB6}"/>
              </a:ext>
            </a:extLst>
          </p:cNvPr>
          <p:cNvSpPr/>
          <p:nvPr/>
        </p:nvSpPr>
        <p:spPr>
          <a:xfrm>
            <a:off x="397906" y="64337"/>
            <a:ext cx="6167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After data cleaning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DA7927C1-BD9D-403E-BA1D-A6777164FC25}"/>
              </a:ext>
            </a:extLst>
          </p:cNvPr>
          <p:cNvSpPr/>
          <p:nvPr/>
        </p:nvSpPr>
        <p:spPr>
          <a:xfrm>
            <a:off x="1109708" y="2192785"/>
            <a:ext cx="452761" cy="177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3FAC7508-4AD7-4CD8-BAA4-9A60A14B3779}"/>
              </a:ext>
            </a:extLst>
          </p:cNvPr>
          <p:cNvSpPr/>
          <p:nvPr/>
        </p:nvSpPr>
        <p:spPr>
          <a:xfrm>
            <a:off x="1171852" y="5770486"/>
            <a:ext cx="452761" cy="177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F244D73-64DB-499B-A626-0B03C43D9F0F}"/>
              </a:ext>
            </a:extLst>
          </p:cNvPr>
          <p:cNvSpPr/>
          <p:nvPr/>
        </p:nvSpPr>
        <p:spPr>
          <a:xfrm>
            <a:off x="10564427" y="1651247"/>
            <a:ext cx="452761" cy="177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6342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F5788C-2EBD-4D2D-A13E-8EB6B6E5D1C7}"/>
              </a:ext>
            </a:extLst>
          </p:cNvPr>
          <p:cNvSpPr txBox="1"/>
          <p:nvPr/>
        </p:nvSpPr>
        <p:spPr>
          <a:xfrm>
            <a:off x="807868" y="754602"/>
            <a:ext cx="276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BEFORE DATA CLEANING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740366-A85C-4C0E-93DF-61A1B6DB669E}"/>
              </a:ext>
            </a:extLst>
          </p:cNvPr>
          <p:cNvSpPr txBox="1"/>
          <p:nvPr/>
        </p:nvSpPr>
        <p:spPr>
          <a:xfrm>
            <a:off x="6096000" y="818226"/>
            <a:ext cx="261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AFTER DATA CLEANING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CB0F4A-CE59-4FF6-9424-8AF22ADAD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36764" r="69782" b="26730"/>
          <a:stretch/>
        </p:blipFill>
        <p:spPr>
          <a:xfrm>
            <a:off x="371058" y="1380968"/>
            <a:ext cx="3633925" cy="47224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565C10-C046-4F8E-9460-7AFEB2180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90" t="59418" r="70734" b="4207"/>
          <a:stretch/>
        </p:blipFill>
        <p:spPr>
          <a:xfrm>
            <a:off x="5868140" y="1380968"/>
            <a:ext cx="3633925" cy="459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9392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CF199-9822-42D1-8154-8369CA5E3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293"/>
            <a:ext cx="5953957" cy="6300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17093B-3AB9-4916-B5FC-6D1B3E7FE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57072"/>
            <a:ext cx="5953957" cy="6300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1B854-8880-4043-95C0-75355DE4F223}"/>
              </a:ext>
            </a:extLst>
          </p:cNvPr>
          <p:cNvSpPr txBox="1"/>
          <p:nvPr/>
        </p:nvSpPr>
        <p:spPr>
          <a:xfrm>
            <a:off x="2006353" y="187740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Before cleaning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8B8F2-9AC2-4EC8-9CE2-7835E772B662}"/>
              </a:ext>
            </a:extLst>
          </p:cNvPr>
          <p:cNvSpPr txBox="1"/>
          <p:nvPr/>
        </p:nvSpPr>
        <p:spPr>
          <a:xfrm>
            <a:off x="7750205" y="18774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After cleaning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44EE7D-E819-43C6-A6E6-7CF6E798CFA2}"/>
              </a:ext>
            </a:extLst>
          </p:cNvPr>
          <p:cNvSpPr txBox="1"/>
          <p:nvPr/>
        </p:nvSpPr>
        <p:spPr>
          <a:xfrm>
            <a:off x="4385570" y="0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i="1" u="sng" dirty="0"/>
              <a:t>Company and the RAM used</a:t>
            </a:r>
          </a:p>
        </p:txBody>
      </p:sp>
    </p:spTree>
    <p:extLst>
      <p:ext uri="{BB962C8B-B14F-4D97-AF65-F5344CB8AC3E}">
        <p14:creationId xmlns:p14="http://schemas.microsoft.com/office/powerpoint/2010/main" val="142175632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E779D7-5C6E-40F2-8728-1EAB46D2B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682"/>
            <a:ext cx="6096000" cy="6254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3C2D18-9D9E-44A4-99DE-CBB47714A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603681"/>
            <a:ext cx="6096000" cy="6254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5C462A-DAD3-47A6-9CCE-27FEDE268860}"/>
              </a:ext>
            </a:extLst>
          </p:cNvPr>
          <p:cNvSpPr txBox="1"/>
          <p:nvPr/>
        </p:nvSpPr>
        <p:spPr>
          <a:xfrm>
            <a:off x="2006353" y="187740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Before cleaning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9E078-D020-45A9-BB59-8D373C857EFD}"/>
              </a:ext>
            </a:extLst>
          </p:cNvPr>
          <p:cNvSpPr txBox="1"/>
          <p:nvPr/>
        </p:nvSpPr>
        <p:spPr>
          <a:xfrm>
            <a:off x="7750205" y="18774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After cleaning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2054F5-7C64-4796-9A1B-FDBBE797B667}"/>
              </a:ext>
            </a:extLst>
          </p:cNvPr>
          <p:cNvSpPr txBox="1"/>
          <p:nvPr/>
        </p:nvSpPr>
        <p:spPr>
          <a:xfrm>
            <a:off x="4197629" y="0"/>
            <a:ext cx="375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i="1" u="sng" dirty="0"/>
              <a:t>Number of laptops of a company</a:t>
            </a:r>
          </a:p>
        </p:txBody>
      </p:sp>
    </p:spTree>
    <p:extLst>
      <p:ext uri="{BB962C8B-B14F-4D97-AF65-F5344CB8AC3E}">
        <p14:creationId xmlns:p14="http://schemas.microsoft.com/office/powerpoint/2010/main" val="166270331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2E2009-340A-4F04-909C-0D2E515057C6}"/>
              </a:ext>
            </a:extLst>
          </p:cNvPr>
          <p:cNvSpPr/>
          <p:nvPr/>
        </p:nvSpPr>
        <p:spPr>
          <a:xfrm>
            <a:off x="536360" y="2967335"/>
            <a:ext cx="4225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Is Should we normalize data?</a:t>
            </a:r>
            <a:endParaRPr lang="en-IN" sz="2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1D5B5C-5D14-451D-AA4D-599F50E2834E}"/>
              </a:ext>
            </a:extLst>
          </p:cNvPr>
          <p:cNvSpPr/>
          <p:nvPr/>
        </p:nvSpPr>
        <p:spPr>
          <a:xfrm>
            <a:off x="732396" y="3888089"/>
            <a:ext cx="78572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itchFamily="16" charset="0"/>
              </a:rPr>
              <a:t>Normalizing data eliminates the units of measurement for data, enabling us  to more easily compare data from different places.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itchFamily="16" charset="0"/>
              </a:rPr>
              <a:t>Normalization helps in reducing complexity of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itchFamily="16" charset="0"/>
              </a:rPr>
              <a:t>It could eliminate outliers(if any)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Normalizing will ensure that a convergence problem does not have a massive variance, making optimization feasible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13AB93-1DB8-49F3-A0F1-7A40261FA09A}"/>
              </a:ext>
            </a:extLst>
          </p:cNvPr>
          <p:cNvSpPr txBox="1"/>
          <p:nvPr/>
        </p:nvSpPr>
        <p:spPr>
          <a:xfrm>
            <a:off x="536360" y="1748386"/>
            <a:ext cx="8686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Normalization </a:t>
            </a:r>
            <a:r>
              <a:rPr lang="en-US" dirty="0"/>
              <a:t>usually means to scale a variable to have a values between 0 and 1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9CB76-7863-4250-8B72-83674A97514D}"/>
              </a:ext>
            </a:extLst>
          </p:cNvPr>
          <p:cNvSpPr txBox="1"/>
          <p:nvPr/>
        </p:nvSpPr>
        <p:spPr>
          <a:xfrm>
            <a:off x="665824" y="652549"/>
            <a:ext cx="3027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3. Normalization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7058665"/>
      </p:ext>
    </p:extLst>
  </p:cSld>
  <p:clrMapOvr>
    <a:masterClrMapping/>
  </p:clrMapOvr>
  <p:transition spd="slow">
    <p:push dir="u"/>
  </p:transition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454</TotalTime>
  <Words>749</Words>
  <Application>Microsoft Office PowerPoint</Application>
  <PresentationFormat>Widescreen</PresentationFormat>
  <Paragraphs>126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Algerian</vt:lpstr>
      <vt:lpstr>Arial</vt:lpstr>
      <vt:lpstr>Arial Black</vt:lpstr>
      <vt:lpstr>Bahnschrift SemiLight</vt:lpstr>
      <vt:lpstr>Garamond</vt:lpstr>
      <vt:lpstr>Ink Free</vt:lpstr>
      <vt:lpstr>Times New Roman</vt:lpstr>
      <vt:lpstr>Trebuchet MS</vt:lpstr>
      <vt:lpstr>Wingdings 3</vt:lpstr>
      <vt:lpstr>Facet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Saiprakash Shetty</dc:creator>
  <cp:lastModifiedBy>Saiprakash Shetty</cp:lastModifiedBy>
  <cp:revision>92</cp:revision>
  <dcterms:created xsi:type="dcterms:W3CDTF">2019-11-24T14:05:57Z</dcterms:created>
  <dcterms:modified xsi:type="dcterms:W3CDTF">2020-12-06T10:43:37Z</dcterms:modified>
</cp:coreProperties>
</file>